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60" r:id="rId5"/>
    <p:sldId id="262" r:id="rId6"/>
    <p:sldId id="261" r:id="rId7"/>
    <p:sldId id="259" r:id="rId8"/>
    <p:sldId id="263"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5994" autoAdjust="0"/>
  </p:normalViewPr>
  <p:slideViewPr>
    <p:cSldViewPr snapToGrid="0" snapToObjects="1">
      <p:cViewPr varScale="1">
        <p:scale>
          <a:sx n="61" d="100"/>
          <a:sy n="61" d="100"/>
        </p:scale>
        <p:origin x="-1464" y="-12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interSettings" Target="printerSettings/printerSettings1.bin"/><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B0393A8-D23B-1A49-9D24-DC8771F0B8F7}" type="datetimeFigureOut">
              <a:rPr lang="en-US" smtClean="0"/>
              <a:t>3/10/15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8912995-AC55-204D-9368-BD2FBC35F72F}" type="slidenum">
              <a:rPr lang="en-US" smtClean="0"/>
              <a:t>‹#›</a:t>
            </a:fld>
            <a:endParaRPr lang="en-US"/>
          </a:p>
        </p:txBody>
      </p:sp>
    </p:spTree>
    <p:extLst>
      <p:ext uri="{BB962C8B-B14F-4D97-AF65-F5344CB8AC3E}">
        <p14:creationId xmlns:p14="http://schemas.microsoft.com/office/powerpoint/2010/main" val="322602904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know about the CH4 in row3</a:t>
            </a:r>
            <a:r>
              <a:rPr lang="en-US" baseline="0" dirty="0" smtClean="0"/>
              <a:t> – is .00010 a huge swing, or a swing that’s basically nothing?  What are </a:t>
            </a:r>
            <a:r>
              <a:rPr lang="en-US" baseline="0" dirty="0" err="1" smtClean="0"/>
              <a:t>avg</a:t>
            </a:r>
            <a:r>
              <a:rPr lang="en-US" baseline="0" dirty="0" smtClean="0"/>
              <a:t> meth uptake rates in seasonal trop forests?  Because if that swing is peanuts, then you’re </a:t>
            </a:r>
            <a:r>
              <a:rPr lang="en-US" baseline="0" dirty="0" err="1" smtClean="0"/>
              <a:t>possiblymeasuring</a:t>
            </a:r>
            <a:r>
              <a:rPr lang="en-US" baseline="0" dirty="0" smtClean="0"/>
              <a:t> a “true” zero.</a:t>
            </a:r>
          </a:p>
          <a:p>
            <a:endParaRPr lang="en-US" baseline="0" dirty="0" smtClean="0"/>
          </a:p>
          <a:p>
            <a:r>
              <a:rPr lang="en-US" baseline="0" dirty="0" smtClean="0"/>
              <a:t>4</a:t>
            </a:r>
            <a:r>
              <a:rPr lang="en-US" baseline="30000" dirty="0" smtClean="0"/>
              <a:t>th</a:t>
            </a:r>
            <a:r>
              <a:rPr lang="en-US" baseline="0" dirty="0" smtClean="0"/>
              <a:t> row – potential links = water/oxygen mechanism, nh4 mechanism; in situations where available C limits N2O, that should decouple N2O and </a:t>
            </a:r>
            <a:r>
              <a:rPr lang="en-US" baseline="0" dirty="0" smtClean="0"/>
              <a:t>CH4</a:t>
            </a:r>
          </a:p>
          <a:p>
            <a:endParaRPr lang="en-US" baseline="0" dirty="0" smtClean="0"/>
          </a:p>
          <a:p>
            <a:r>
              <a:rPr lang="en-US" baseline="0" dirty="0" smtClean="0"/>
              <a:t>Another data option:</a:t>
            </a:r>
          </a:p>
          <a:p>
            <a:r>
              <a:rPr lang="en-US" baseline="0" dirty="0" smtClean="0"/>
              <a:t>Look at the mean +/- </a:t>
            </a:r>
            <a:r>
              <a:rPr lang="en-US" baseline="0" dirty="0" err="1" smtClean="0"/>
              <a:t>std</a:t>
            </a:r>
            <a:r>
              <a:rPr lang="en-US" baseline="0" dirty="0" smtClean="0"/>
              <a:t> of all the time 0 vials for each site-day, then take the mean time 0 vial value and apply it to all five chambers (or apply it to any chambers that have a time 0 value more than 2 </a:t>
            </a:r>
            <a:r>
              <a:rPr lang="en-US" baseline="0" dirty="0" err="1" smtClean="0"/>
              <a:t>std</a:t>
            </a:r>
            <a:r>
              <a:rPr lang="en-US" baseline="0" dirty="0" smtClean="0"/>
              <a:t> away from the time 0 mean)</a:t>
            </a:r>
          </a:p>
          <a:p>
            <a:endParaRPr lang="en-US" baseline="0" dirty="0" smtClean="0"/>
          </a:p>
          <a:p>
            <a:r>
              <a:rPr lang="en-US" baseline="0" dirty="0" smtClean="0"/>
              <a:t>Generally, if the CO2 fit is bad, look by hand at whether human error switched two vials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48912995-AC55-204D-9368-BD2FBC35F72F}" type="slidenum">
              <a:rPr lang="en-US" smtClean="0"/>
              <a:t>3</a:t>
            </a:fld>
            <a:endParaRPr lang="en-US"/>
          </a:p>
        </p:txBody>
      </p:sp>
    </p:spTree>
    <p:extLst>
      <p:ext uri="{BB962C8B-B14F-4D97-AF65-F5344CB8AC3E}">
        <p14:creationId xmlns:p14="http://schemas.microsoft.com/office/powerpoint/2010/main" val="16848588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Ask Eric and Rod</a:t>
            </a:r>
            <a:r>
              <a:rPr lang="en-US" baseline="0" dirty="0" smtClean="0"/>
              <a:t> how they go about showing this kind of data – how to distinguish between the replicates of each LU type?  Ask </a:t>
            </a:r>
            <a:r>
              <a:rPr lang="en-US" baseline="0" dirty="0" err="1" smtClean="0"/>
              <a:t>Becca</a:t>
            </a:r>
            <a:r>
              <a:rPr lang="en-US" baseline="0" dirty="0" smtClean="0"/>
              <a:t> </a:t>
            </a:r>
            <a:r>
              <a:rPr lang="en-US" baseline="0" dirty="0" err="1" smtClean="0"/>
              <a:t>Ryals</a:t>
            </a:r>
            <a:r>
              <a:rPr lang="en-US" baseline="0" dirty="0" smtClean="0"/>
              <a:t> what she’s done</a:t>
            </a:r>
            <a:r>
              <a:rPr lang="en-US" baseline="0" dirty="0" smtClean="0"/>
              <a:t>.</a:t>
            </a:r>
          </a:p>
          <a:p>
            <a:endParaRPr lang="en-US" baseline="0" dirty="0" smtClean="0"/>
          </a:p>
          <a:p>
            <a:r>
              <a:rPr lang="en-US" baseline="0" dirty="0" smtClean="0"/>
              <a:t>Maybe instead of showing variance within a site-date, take the mean of the 3 forest sites that you went to over the course of a few days, and get the variance from that – another potential option</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48912995-AC55-204D-9368-BD2FBC35F72F}" type="slidenum">
              <a:rPr lang="en-US" smtClean="0"/>
              <a:t>5</a:t>
            </a:fld>
            <a:endParaRPr lang="en-US"/>
          </a:p>
        </p:txBody>
      </p:sp>
    </p:spTree>
    <p:extLst>
      <p:ext uri="{BB962C8B-B14F-4D97-AF65-F5344CB8AC3E}">
        <p14:creationId xmlns:p14="http://schemas.microsoft.com/office/powerpoint/2010/main" val="1301172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Maggi puts on 70kg/year</a:t>
            </a:r>
            <a:r>
              <a:rPr lang="en-US" baseline="0" dirty="0" smtClean="0"/>
              <a:t> of N fertilizer, so that should be a lot more than the forest has in standing stocks, and there’s way less opportunity for uptake in the fields, since there are fewer plants</a:t>
            </a:r>
          </a:p>
          <a:p>
            <a:r>
              <a:rPr lang="en-US" baseline="0" dirty="0" smtClean="0"/>
              <a:t>- Check out the N min rates (N/ha/year mineralized) as a background supply rate to have in my head</a:t>
            </a:r>
            <a:endParaRPr lang="en-US" dirty="0"/>
          </a:p>
        </p:txBody>
      </p:sp>
      <p:sp>
        <p:nvSpPr>
          <p:cNvPr id="4" name="Slide Number Placeholder 3"/>
          <p:cNvSpPr>
            <a:spLocks noGrp="1"/>
          </p:cNvSpPr>
          <p:nvPr>
            <p:ph type="sldNum" sz="quarter" idx="10"/>
          </p:nvPr>
        </p:nvSpPr>
        <p:spPr/>
        <p:txBody>
          <a:bodyPr/>
          <a:lstStyle/>
          <a:p>
            <a:fld id="{48912995-AC55-204D-9368-BD2FBC35F72F}" type="slidenum">
              <a:rPr lang="en-US" smtClean="0"/>
              <a:t>6</a:t>
            </a:fld>
            <a:endParaRPr lang="en-US"/>
          </a:p>
        </p:txBody>
      </p:sp>
    </p:spTree>
    <p:extLst>
      <p:ext uri="{BB962C8B-B14F-4D97-AF65-F5344CB8AC3E}">
        <p14:creationId xmlns:p14="http://schemas.microsoft.com/office/powerpoint/2010/main" val="2570013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Switch axes!</a:t>
            </a:r>
            <a:endParaRPr lang="en-US" dirty="0"/>
          </a:p>
        </p:txBody>
      </p:sp>
      <p:sp>
        <p:nvSpPr>
          <p:cNvPr id="4" name="Slide Number Placeholder 3"/>
          <p:cNvSpPr>
            <a:spLocks noGrp="1"/>
          </p:cNvSpPr>
          <p:nvPr>
            <p:ph type="sldNum" sz="quarter" idx="10"/>
          </p:nvPr>
        </p:nvSpPr>
        <p:spPr/>
        <p:txBody>
          <a:bodyPr/>
          <a:lstStyle/>
          <a:p>
            <a:fld id="{48912995-AC55-204D-9368-BD2FBC35F72F}" type="slidenum">
              <a:rPr lang="en-US" smtClean="0"/>
              <a:t>7</a:t>
            </a:fld>
            <a:endParaRPr lang="en-US"/>
          </a:p>
        </p:txBody>
      </p:sp>
    </p:spTree>
    <p:extLst>
      <p:ext uri="{BB962C8B-B14F-4D97-AF65-F5344CB8AC3E}">
        <p14:creationId xmlns:p14="http://schemas.microsoft.com/office/powerpoint/2010/main" val="1684858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C2CF585-6F62-EF45-9392-2849A45695C1}" type="datetimeFigureOut">
              <a:rPr lang="en-US" smtClean="0"/>
              <a:t>3/10/15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642151-C8DF-0C47-9668-395E47CEC006}" type="slidenum">
              <a:rPr lang="en-US" smtClean="0"/>
              <a:t>‹#›</a:t>
            </a:fld>
            <a:endParaRPr lang="en-US"/>
          </a:p>
        </p:txBody>
      </p:sp>
    </p:spTree>
    <p:extLst>
      <p:ext uri="{BB962C8B-B14F-4D97-AF65-F5344CB8AC3E}">
        <p14:creationId xmlns:p14="http://schemas.microsoft.com/office/powerpoint/2010/main" val="3208363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C2CF585-6F62-EF45-9392-2849A45695C1}" type="datetimeFigureOut">
              <a:rPr lang="en-US" smtClean="0"/>
              <a:t>3/10/15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642151-C8DF-0C47-9668-395E47CEC006}" type="slidenum">
              <a:rPr lang="en-US" smtClean="0"/>
              <a:t>‹#›</a:t>
            </a:fld>
            <a:endParaRPr lang="en-US"/>
          </a:p>
        </p:txBody>
      </p:sp>
    </p:spTree>
    <p:extLst>
      <p:ext uri="{BB962C8B-B14F-4D97-AF65-F5344CB8AC3E}">
        <p14:creationId xmlns:p14="http://schemas.microsoft.com/office/powerpoint/2010/main" val="546334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C2CF585-6F62-EF45-9392-2849A45695C1}" type="datetimeFigureOut">
              <a:rPr lang="en-US" smtClean="0"/>
              <a:t>3/10/15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642151-C8DF-0C47-9668-395E47CEC006}" type="slidenum">
              <a:rPr lang="en-US" smtClean="0"/>
              <a:t>‹#›</a:t>
            </a:fld>
            <a:endParaRPr lang="en-US"/>
          </a:p>
        </p:txBody>
      </p:sp>
    </p:spTree>
    <p:extLst>
      <p:ext uri="{BB962C8B-B14F-4D97-AF65-F5344CB8AC3E}">
        <p14:creationId xmlns:p14="http://schemas.microsoft.com/office/powerpoint/2010/main" val="3062419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C2CF585-6F62-EF45-9392-2849A45695C1}" type="datetimeFigureOut">
              <a:rPr lang="en-US" smtClean="0"/>
              <a:t>3/10/15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642151-C8DF-0C47-9668-395E47CEC006}" type="slidenum">
              <a:rPr lang="en-US" smtClean="0"/>
              <a:t>‹#›</a:t>
            </a:fld>
            <a:endParaRPr lang="en-US"/>
          </a:p>
        </p:txBody>
      </p:sp>
    </p:spTree>
    <p:extLst>
      <p:ext uri="{BB962C8B-B14F-4D97-AF65-F5344CB8AC3E}">
        <p14:creationId xmlns:p14="http://schemas.microsoft.com/office/powerpoint/2010/main" val="3949295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C2CF585-6F62-EF45-9392-2849A45695C1}" type="datetimeFigureOut">
              <a:rPr lang="en-US" smtClean="0"/>
              <a:t>3/10/15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642151-C8DF-0C47-9668-395E47CEC006}" type="slidenum">
              <a:rPr lang="en-US" smtClean="0"/>
              <a:t>‹#›</a:t>
            </a:fld>
            <a:endParaRPr lang="en-US"/>
          </a:p>
        </p:txBody>
      </p:sp>
    </p:spTree>
    <p:extLst>
      <p:ext uri="{BB962C8B-B14F-4D97-AF65-F5344CB8AC3E}">
        <p14:creationId xmlns:p14="http://schemas.microsoft.com/office/powerpoint/2010/main" val="1716248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C2CF585-6F62-EF45-9392-2849A45695C1}" type="datetimeFigureOut">
              <a:rPr lang="en-US" smtClean="0"/>
              <a:t>3/10/15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642151-C8DF-0C47-9668-395E47CEC006}" type="slidenum">
              <a:rPr lang="en-US" smtClean="0"/>
              <a:t>‹#›</a:t>
            </a:fld>
            <a:endParaRPr lang="en-US"/>
          </a:p>
        </p:txBody>
      </p:sp>
    </p:spTree>
    <p:extLst>
      <p:ext uri="{BB962C8B-B14F-4D97-AF65-F5344CB8AC3E}">
        <p14:creationId xmlns:p14="http://schemas.microsoft.com/office/powerpoint/2010/main" val="20126348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C2CF585-6F62-EF45-9392-2849A45695C1}" type="datetimeFigureOut">
              <a:rPr lang="en-US" smtClean="0"/>
              <a:t>3/10/15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642151-C8DF-0C47-9668-395E47CEC006}" type="slidenum">
              <a:rPr lang="en-US" smtClean="0"/>
              <a:t>‹#›</a:t>
            </a:fld>
            <a:endParaRPr lang="en-US"/>
          </a:p>
        </p:txBody>
      </p:sp>
    </p:spTree>
    <p:extLst>
      <p:ext uri="{BB962C8B-B14F-4D97-AF65-F5344CB8AC3E}">
        <p14:creationId xmlns:p14="http://schemas.microsoft.com/office/powerpoint/2010/main" val="3782108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C2CF585-6F62-EF45-9392-2849A45695C1}" type="datetimeFigureOut">
              <a:rPr lang="en-US" smtClean="0"/>
              <a:t>3/10/15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642151-C8DF-0C47-9668-395E47CEC006}" type="slidenum">
              <a:rPr lang="en-US" smtClean="0"/>
              <a:t>‹#›</a:t>
            </a:fld>
            <a:endParaRPr lang="en-US"/>
          </a:p>
        </p:txBody>
      </p:sp>
    </p:spTree>
    <p:extLst>
      <p:ext uri="{BB962C8B-B14F-4D97-AF65-F5344CB8AC3E}">
        <p14:creationId xmlns:p14="http://schemas.microsoft.com/office/powerpoint/2010/main" val="2695071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2CF585-6F62-EF45-9392-2849A45695C1}" type="datetimeFigureOut">
              <a:rPr lang="en-US" smtClean="0"/>
              <a:t>3/10/15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642151-C8DF-0C47-9668-395E47CEC006}" type="slidenum">
              <a:rPr lang="en-US" smtClean="0"/>
              <a:t>‹#›</a:t>
            </a:fld>
            <a:endParaRPr lang="en-US"/>
          </a:p>
        </p:txBody>
      </p:sp>
    </p:spTree>
    <p:extLst>
      <p:ext uri="{BB962C8B-B14F-4D97-AF65-F5344CB8AC3E}">
        <p14:creationId xmlns:p14="http://schemas.microsoft.com/office/powerpoint/2010/main" val="4204745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C2CF585-6F62-EF45-9392-2849A45695C1}" type="datetimeFigureOut">
              <a:rPr lang="en-US" smtClean="0"/>
              <a:t>3/10/15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642151-C8DF-0C47-9668-395E47CEC006}" type="slidenum">
              <a:rPr lang="en-US" smtClean="0"/>
              <a:t>‹#›</a:t>
            </a:fld>
            <a:endParaRPr lang="en-US"/>
          </a:p>
        </p:txBody>
      </p:sp>
    </p:spTree>
    <p:extLst>
      <p:ext uri="{BB962C8B-B14F-4D97-AF65-F5344CB8AC3E}">
        <p14:creationId xmlns:p14="http://schemas.microsoft.com/office/powerpoint/2010/main" val="3681086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C2CF585-6F62-EF45-9392-2849A45695C1}" type="datetimeFigureOut">
              <a:rPr lang="en-US" smtClean="0"/>
              <a:t>3/10/15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642151-C8DF-0C47-9668-395E47CEC006}" type="slidenum">
              <a:rPr lang="en-US" smtClean="0"/>
              <a:t>‹#›</a:t>
            </a:fld>
            <a:endParaRPr lang="en-US"/>
          </a:p>
        </p:txBody>
      </p:sp>
    </p:spTree>
    <p:extLst>
      <p:ext uri="{BB962C8B-B14F-4D97-AF65-F5344CB8AC3E}">
        <p14:creationId xmlns:p14="http://schemas.microsoft.com/office/powerpoint/2010/main" val="125341041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2CF585-6F62-EF45-9392-2849A45695C1}" type="datetimeFigureOut">
              <a:rPr lang="en-US" smtClean="0"/>
              <a:t>3/10/15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642151-C8DF-0C47-9668-395E47CEC006}" type="slidenum">
              <a:rPr lang="en-US" smtClean="0"/>
              <a:t>‹#›</a:t>
            </a:fld>
            <a:endParaRPr lang="en-US"/>
          </a:p>
        </p:txBody>
      </p:sp>
    </p:spTree>
    <p:extLst>
      <p:ext uri="{BB962C8B-B14F-4D97-AF65-F5344CB8AC3E}">
        <p14:creationId xmlns:p14="http://schemas.microsoft.com/office/powerpoint/2010/main" val="2023579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Methane figures to show Sarah</a:t>
            </a:r>
            <a:endParaRPr lang="en-US" dirty="0"/>
          </a:p>
        </p:txBody>
      </p:sp>
      <p:sp>
        <p:nvSpPr>
          <p:cNvPr id="3" name="Subtitle 2"/>
          <p:cNvSpPr>
            <a:spLocks noGrp="1"/>
          </p:cNvSpPr>
          <p:nvPr>
            <p:ph type="subTitle" idx="1"/>
          </p:nvPr>
        </p:nvSpPr>
        <p:spPr/>
        <p:txBody>
          <a:bodyPr/>
          <a:lstStyle/>
          <a:p>
            <a:r>
              <a:rPr lang="en-US" dirty="0" smtClean="0"/>
              <a:t>Weekly </a:t>
            </a:r>
            <a:r>
              <a:rPr lang="en-US" dirty="0" err="1" smtClean="0"/>
              <a:t>mtg</a:t>
            </a:r>
            <a:r>
              <a:rPr lang="en-US" dirty="0" smtClean="0"/>
              <a:t>, 25-Feb-2015</a:t>
            </a:r>
            <a:endParaRPr lang="en-US" dirty="0"/>
          </a:p>
        </p:txBody>
      </p:sp>
    </p:spTree>
    <p:extLst>
      <p:ext uri="{BB962C8B-B14F-4D97-AF65-F5344CB8AC3E}">
        <p14:creationId xmlns:p14="http://schemas.microsoft.com/office/powerpoint/2010/main" val="381873318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36599" y="395953"/>
            <a:ext cx="7635863" cy="6470856"/>
          </a:xfrm>
          <a:prstGeom prst="rect">
            <a:avLst/>
          </a:prstGeom>
        </p:spPr>
      </p:pic>
      <p:sp>
        <p:nvSpPr>
          <p:cNvPr id="2" name="Title 1"/>
          <p:cNvSpPr>
            <a:spLocks noGrp="1"/>
          </p:cNvSpPr>
          <p:nvPr>
            <p:ph type="title"/>
          </p:nvPr>
        </p:nvSpPr>
        <p:spPr>
          <a:xfrm>
            <a:off x="457200" y="53114"/>
            <a:ext cx="8229600" cy="389933"/>
          </a:xfrm>
        </p:spPr>
        <p:txBody>
          <a:bodyPr>
            <a:normAutofit fontScale="90000"/>
          </a:bodyPr>
          <a:lstStyle/>
          <a:p>
            <a:r>
              <a:rPr lang="en-US" sz="2400" dirty="0" smtClean="0"/>
              <a:t>Linear R</a:t>
            </a:r>
            <a:r>
              <a:rPr lang="en-US" sz="2400" baseline="30000" dirty="0" smtClean="0"/>
              <a:t>2</a:t>
            </a:r>
            <a:r>
              <a:rPr lang="en-US" sz="2400" dirty="0" smtClean="0"/>
              <a:t> values for methane are not much worse than N</a:t>
            </a:r>
            <a:r>
              <a:rPr lang="en-US" sz="2400" baseline="-25000" dirty="0" smtClean="0"/>
              <a:t>2</a:t>
            </a:r>
            <a:r>
              <a:rPr lang="en-US" sz="2400" dirty="0" smtClean="0"/>
              <a:t>O</a:t>
            </a:r>
            <a:endParaRPr lang="en-US" sz="2400" dirty="0"/>
          </a:p>
        </p:txBody>
      </p:sp>
    </p:spTree>
    <p:extLst>
      <p:ext uri="{BB962C8B-B14F-4D97-AF65-F5344CB8AC3E}">
        <p14:creationId xmlns:p14="http://schemas.microsoft.com/office/powerpoint/2010/main" val="23355019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10206" y="4976897"/>
            <a:ext cx="5751422" cy="1822031"/>
          </a:xfrm>
          <a:prstGeom prst="rect">
            <a:avLst/>
          </a:prstGeom>
        </p:spPr>
      </p:pic>
      <p:pic>
        <p:nvPicPr>
          <p:cNvPr id="7" name="Picture 6"/>
          <p:cNvPicPr>
            <a:picLocks noChangeAspect="1"/>
          </p:cNvPicPr>
          <p:nvPr/>
        </p:nvPicPr>
        <p:blipFill>
          <a:blip r:embed="rId4"/>
          <a:stretch>
            <a:fillRect/>
          </a:stretch>
        </p:blipFill>
        <p:spPr>
          <a:xfrm>
            <a:off x="118129" y="3295781"/>
            <a:ext cx="5807674" cy="1828800"/>
          </a:xfrm>
          <a:prstGeom prst="rect">
            <a:avLst/>
          </a:prstGeom>
        </p:spPr>
      </p:pic>
      <p:pic>
        <p:nvPicPr>
          <p:cNvPr id="6" name="Picture 5"/>
          <p:cNvPicPr>
            <a:picLocks noChangeAspect="1"/>
          </p:cNvPicPr>
          <p:nvPr/>
        </p:nvPicPr>
        <p:blipFill rotWithShape="1">
          <a:blip r:embed="rId5"/>
          <a:srcRect b="3012"/>
          <a:stretch/>
        </p:blipFill>
        <p:spPr>
          <a:xfrm>
            <a:off x="118129" y="1642593"/>
            <a:ext cx="5721586" cy="1773707"/>
          </a:xfrm>
          <a:prstGeom prst="rect">
            <a:avLst/>
          </a:prstGeom>
        </p:spPr>
      </p:pic>
      <p:pic>
        <p:nvPicPr>
          <p:cNvPr id="4" name="Picture 3"/>
          <p:cNvPicPr>
            <a:picLocks noChangeAspect="1"/>
          </p:cNvPicPr>
          <p:nvPr/>
        </p:nvPicPr>
        <p:blipFill>
          <a:blip r:embed="rId6"/>
          <a:stretch>
            <a:fillRect/>
          </a:stretch>
        </p:blipFill>
        <p:spPr>
          <a:xfrm>
            <a:off x="118128" y="59072"/>
            <a:ext cx="5763987" cy="1828800"/>
          </a:xfrm>
          <a:prstGeom prst="rect">
            <a:avLst/>
          </a:prstGeom>
        </p:spPr>
      </p:pic>
      <p:sp>
        <p:nvSpPr>
          <p:cNvPr id="8" name="Title 1"/>
          <p:cNvSpPr>
            <a:spLocks noGrp="1"/>
          </p:cNvSpPr>
          <p:nvPr>
            <p:ph type="title"/>
          </p:nvPr>
        </p:nvSpPr>
        <p:spPr>
          <a:xfrm>
            <a:off x="6075556" y="53114"/>
            <a:ext cx="2915112" cy="6745814"/>
          </a:xfrm>
        </p:spPr>
        <p:txBody>
          <a:bodyPr>
            <a:normAutofit/>
          </a:bodyPr>
          <a:lstStyle/>
          <a:p>
            <a:r>
              <a:rPr lang="en-US" sz="2400" dirty="0" smtClean="0"/>
              <a:t>Some of these fits are pretty terrible – why would N2O and CH4 sometimes be terrible on their own without the other also being terrible?</a:t>
            </a:r>
            <a:br>
              <a:rPr lang="en-US" sz="2400" dirty="0" smtClean="0"/>
            </a:br>
            <a:r>
              <a:rPr lang="en-US" sz="2400" dirty="0"/>
              <a:t/>
            </a:r>
            <a:br>
              <a:rPr lang="en-US" sz="2400" dirty="0"/>
            </a:br>
            <a:r>
              <a:rPr lang="en-US" sz="2400" dirty="0" smtClean="0"/>
              <a:t>Eric says that if the CO2 fit is good, the data stays in.  Right now I only bump samples if the respiration fit is poor… thoughts?</a:t>
            </a:r>
            <a:endParaRPr lang="en-US" sz="2400" dirty="0"/>
          </a:p>
        </p:txBody>
      </p:sp>
    </p:spTree>
    <p:extLst>
      <p:ext uri="{BB962C8B-B14F-4D97-AF65-F5344CB8AC3E}">
        <p14:creationId xmlns:p14="http://schemas.microsoft.com/office/powerpoint/2010/main" val="56573396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117600" y="0"/>
            <a:ext cx="6889387" cy="6858000"/>
          </a:xfrm>
          <a:prstGeom prst="rect">
            <a:avLst/>
          </a:prstGeom>
        </p:spPr>
      </p:pic>
    </p:spTree>
    <p:extLst>
      <p:ext uri="{BB962C8B-B14F-4D97-AF65-F5344CB8AC3E}">
        <p14:creationId xmlns:p14="http://schemas.microsoft.com/office/powerpoint/2010/main" val="204549664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53114"/>
            <a:ext cx="9144000" cy="1606370"/>
          </a:xfrm>
        </p:spPr>
        <p:txBody>
          <a:bodyPr>
            <a:normAutofit/>
          </a:bodyPr>
          <a:lstStyle/>
          <a:p>
            <a:r>
              <a:rPr lang="en-US" sz="2400" dirty="0" smtClean="0"/>
              <a:t>OK, so looks like weak methane uptake in both </a:t>
            </a:r>
            <a:r>
              <a:rPr lang="en-US" sz="2400" dirty="0" err="1" smtClean="0"/>
              <a:t>ag</a:t>
            </a:r>
            <a:r>
              <a:rPr lang="en-US" sz="2400" dirty="0" smtClean="0"/>
              <a:t> systems, and more clear uptake in forests.  But standard deviations are consistently crossing zero.  </a:t>
            </a:r>
            <a:r>
              <a:rPr lang="en-US" sz="2400" dirty="0" err="1" smtClean="0"/>
              <a:t>Ugggggggg</a:t>
            </a:r>
            <a:r>
              <a:rPr lang="en-US" sz="2400" dirty="0" smtClean="0"/>
              <a:t> – how to interpret when we already know that there are clear chamber to chamber differences?</a:t>
            </a:r>
            <a:endParaRPr lang="en-US" sz="2400" dirty="0"/>
          </a:p>
        </p:txBody>
      </p:sp>
      <p:pic>
        <p:nvPicPr>
          <p:cNvPr id="2" name="Picture 1"/>
          <p:cNvPicPr>
            <a:picLocks noChangeAspect="1"/>
          </p:cNvPicPr>
          <p:nvPr/>
        </p:nvPicPr>
        <p:blipFill>
          <a:blip r:embed="rId3"/>
          <a:stretch>
            <a:fillRect/>
          </a:stretch>
        </p:blipFill>
        <p:spPr>
          <a:xfrm>
            <a:off x="0" y="2267777"/>
            <a:ext cx="9144000" cy="3191390"/>
          </a:xfrm>
          <a:prstGeom prst="rect">
            <a:avLst/>
          </a:prstGeom>
        </p:spPr>
      </p:pic>
    </p:spTree>
    <p:extLst>
      <p:ext uri="{BB962C8B-B14F-4D97-AF65-F5344CB8AC3E}">
        <p14:creationId xmlns:p14="http://schemas.microsoft.com/office/powerpoint/2010/main" val="393196298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92207" y="0"/>
            <a:ext cx="4898571" cy="6858000"/>
          </a:xfrm>
          <a:prstGeom prst="rect">
            <a:avLst/>
          </a:prstGeom>
        </p:spPr>
      </p:pic>
      <p:sp>
        <p:nvSpPr>
          <p:cNvPr id="5" name="Title 1"/>
          <p:cNvSpPr>
            <a:spLocks noGrp="1"/>
          </p:cNvSpPr>
          <p:nvPr>
            <p:ph type="title"/>
          </p:nvPr>
        </p:nvSpPr>
        <p:spPr>
          <a:xfrm>
            <a:off x="6075556" y="53114"/>
            <a:ext cx="2915112" cy="6745814"/>
          </a:xfrm>
        </p:spPr>
        <p:txBody>
          <a:bodyPr>
            <a:normAutofit/>
          </a:bodyPr>
          <a:lstStyle/>
          <a:p>
            <a:r>
              <a:rPr lang="en-US" sz="2400" dirty="0" smtClean="0"/>
              <a:t>So we can compare to the other trace gases.</a:t>
            </a:r>
            <a:endParaRPr lang="en-US" sz="2400" dirty="0"/>
          </a:p>
        </p:txBody>
      </p:sp>
    </p:spTree>
    <p:extLst>
      <p:ext uri="{BB962C8B-B14F-4D97-AF65-F5344CB8AC3E}">
        <p14:creationId xmlns:p14="http://schemas.microsoft.com/office/powerpoint/2010/main" val="383742430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381000"/>
            <a:ext cx="9144000" cy="6096000"/>
          </a:xfrm>
          <a:prstGeom prst="rect">
            <a:avLst/>
          </a:prstGeom>
        </p:spPr>
      </p:pic>
      <p:sp>
        <p:nvSpPr>
          <p:cNvPr id="9" name="Title 1"/>
          <p:cNvSpPr>
            <a:spLocks noGrp="1"/>
          </p:cNvSpPr>
          <p:nvPr>
            <p:ph type="title"/>
          </p:nvPr>
        </p:nvSpPr>
        <p:spPr>
          <a:xfrm>
            <a:off x="457200" y="53114"/>
            <a:ext cx="8229600" cy="389933"/>
          </a:xfrm>
        </p:spPr>
        <p:txBody>
          <a:bodyPr>
            <a:normAutofit fontScale="90000"/>
          </a:bodyPr>
          <a:lstStyle/>
          <a:p>
            <a:r>
              <a:rPr lang="en-US" sz="2400" dirty="0" smtClean="0"/>
              <a:t>Moisture and soil temp relationships</a:t>
            </a:r>
            <a:endParaRPr lang="en-US" sz="2400" dirty="0"/>
          </a:p>
        </p:txBody>
      </p:sp>
    </p:spTree>
    <p:extLst>
      <p:ext uri="{BB962C8B-B14F-4D97-AF65-F5344CB8AC3E}">
        <p14:creationId xmlns:p14="http://schemas.microsoft.com/office/powerpoint/2010/main" val="258832487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7"/>
            <a:ext cx="2976862" cy="5698982"/>
          </a:xfrm>
        </p:spPr>
        <p:txBody>
          <a:bodyPr>
            <a:noAutofit/>
          </a:bodyPr>
          <a:lstStyle/>
          <a:p>
            <a:r>
              <a:rPr lang="en-US" sz="2400" dirty="0" smtClean="0"/>
              <a:t>Notes from Sarah </a:t>
            </a:r>
            <a:r>
              <a:rPr lang="en-US" sz="2400" dirty="0" err="1" smtClean="0"/>
              <a:t>mtg</a:t>
            </a:r>
            <a:r>
              <a:rPr lang="en-US" sz="2400" dirty="0" smtClean="0"/>
              <a:t> are in the comment boxes of various slides in this ppt.  This image will help explain the notes in the comment box on slide 3 about CH4-N2O biological links:</a:t>
            </a:r>
            <a:endParaRPr lang="en-US" sz="2400" dirty="0"/>
          </a:p>
        </p:txBody>
      </p:sp>
      <p:pic>
        <p:nvPicPr>
          <p:cNvPr id="4" name="Picture 3"/>
          <p:cNvPicPr>
            <a:picLocks noChangeAspect="1"/>
          </p:cNvPicPr>
          <p:nvPr/>
        </p:nvPicPr>
        <p:blipFill>
          <a:blip r:embed="rId2"/>
          <a:stretch>
            <a:fillRect/>
          </a:stretch>
        </p:blipFill>
        <p:spPr>
          <a:xfrm>
            <a:off x="4244579" y="0"/>
            <a:ext cx="4739446" cy="6858000"/>
          </a:xfrm>
          <a:prstGeom prst="rect">
            <a:avLst/>
          </a:prstGeom>
        </p:spPr>
      </p:pic>
      <p:sp>
        <p:nvSpPr>
          <p:cNvPr id="5" name="Oval 4"/>
          <p:cNvSpPr/>
          <p:nvPr/>
        </p:nvSpPr>
        <p:spPr>
          <a:xfrm>
            <a:off x="4418926" y="3071036"/>
            <a:ext cx="2397364" cy="1347628"/>
          </a:xfrm>
          <a:prstGeom prst="ellipse">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rot="17804876">
            <a:off x="4795607" y="3624166"/>
            <a:ext cx="1083595" cy="1598020"/>
          </a:xfrm>
          <a:prstGeom prst="ellipse">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781821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424</TotalTime>
  <Words>454</Words>
  <Application>Microsoft Macintosh PowerPoint</Application>
  <PresentationFormat>On-screen Show (4:3)</PresentationFormat>
  <Paragraphs>26</Paragraphs>
  <Slides>8</Slides>
  <Notes>4</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Methane figures to show Sarah</vt:lpstr>
      <vt:lpstr>Linear R2 values for methane are not much worse than N2O</vt:lpstr>
      <vt:lpstr>Some of these fits are pretty terrible – why would N2O and CH4 sometimes be terrible on their own without the other also being terrible?  Eric says that if the CO2 fit is good, the data stays in.  Right now I only bump samples if the respiration fit is poor… thoughts?</vt:lpstr>
      <vt:lpstr>PowerPoint Presentation</vt:lpstr>
      <vt:lpstr>OK, so looks like weak methane uptake in both ag systems, and more clear uptake in forests.  But standard deviations are consistently crossing zero.  Ugggggggg – how to interpret when we already know that there are clear chamber to chamber differences?</vt:lpstr>
      <vt:lpstr>So we can compare to the other trace gases.</vt:lpstr>
      <vt:lpstr>Moisture and soil temp relationships</vt:lpstr>
      <vt:lpstr>Notes from Sarah mtg are in the comment boxes of various slides in this ppt.  This image will help explain the notes in the comment box on slide 3 about CH4-N2O biological links:</vt:lpstr>
    </vt:vector>
  </TitlesOfParts>
  <Company>University of Minnesota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Methane figures to show Sarah</dc:title>
  <dc:creator>Christine O'Connell</dc:creator>
  <cp:lastModifiedBy>Christine O'Connell</cp:lastModifiedBy>
  <cp:revision>19</cp:revision>
  <dcterms:created xsi:type="dcterms:W3CDTF">2015-02-25T17:23:11Z</dcterms:created>
  <dcterms:modified xsi:type="dcterms:W3CDTF">2015-03-10T22:00:24Z</dcterms:modified>
</cp:coreProperties>
</file>

<file path=docProps/thumbnail.jpeg>
</file>